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1" r:id="rId3"/>
    <p:sldId id="282" r:id="rId4"/>
    <p:sldId id="283" r:id="rId5"/>
    <p:sldId id="274" r:id="rId6"/>
    <p:sldId id="280" r:id="rId7"/>
    <p:sldId id="257" r:id="rId8"/>
    <p:sldId id="261" r:id="rId9"/>
    <p:sldId id="285" r:id="rId10"/>
    <p:sldId id="275" r:id="rId11"/>
    <p:sldId id="272" r:id="rId12"/>
    <p:sldId id="262" r:id="rId13"/>
    <p:sldId id="284" r:id="rId14"/>
    <p:sldId id="267" r:id="rId15"/>
    <p:sldId id="277" r:id="rId16"/>
    <p:sldId id="286" r:id="rId17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B2A45"/>
    <a:srgbClr val="FFFDD0"/>
    <a:srgbClr val="FFFF00"/>
    <a:srgbClr val="20438B"/>
    <a:srgbClr val="004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4660"/>
  </p:normalViewPr>
  <p:slideViewPr>
    <p:cSldViewPr>
      <p:cViewPr varScale="1">
        <p:scale>
          <a:sx n="131" d="100"/>
          <a:sy n="131" d="100"/>
        </p:scale>
        <p:origin x="126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D14A84-D746-460A-A29E-5B96913152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851" tIns="45925" rIns="91851" bIns="4592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467A9E-2B81-4470-9026-14203ECA35D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8475"/>
          </a:xfrm>
          <a:prstGeom prst="rect">
            <a:avLst/>
          </a:prstGeom>
        </p:spPr>
        <p:txBody>
          <a:bodyPr vert="horz" lIns="91851" tIns="45925" rIns="91851" bIns="4592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ABEDAE-59D6-483F-B266-FCD156A4DF70}" type="datetimeFigureOut">
              <a:rPr lang="en-US"/>
              <a:pPr>
                <a:defRPr/>
              </a:pPr>
              <a:t>11/4/2025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B150E64-6F70-42A8-B7FC-75FD509671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1" tIns="45925" rIns="91851" bIns="45925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90B9FF1-6044-4FCA-B5CF-59706D885A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851" tIns="45925" rIns="91851" bIns="4592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C66C0-8BA7-4B55-82C9-E648DD82B9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6575"/>
            <a:ext cx="2944813" cy="498475"/>
          </a:xfrm>
          <a:prstGeom prst="rect">
            <a:avLst/>
          </a:prstGeom>
        </p:spPr>
        <p:txBody>
          <a:bodyPr vert="horz" lIns="91851" tIns="45925" rIns="91851" bIns="4592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29CD9-03E3-43B8-8483-02E77A17A9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5" y="9426575"/>
            <a:ext cx="2944813" cy="498475"/>
          </a:xfrm>
          <a:prstGeom prst="rect">
            <a:avLst/>
          </a:prstGeom>
        </p:spPr>
        <p:txBody>
          <a:bodyPr vert="horz" wrap="square" lIns="91851" tIns="45925" rIns="91851" bIns="459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7AB5C05-8F70-4B18-BAC3-32A437CEA18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14C56904-D6FC-4654-97F2-CFFD568D57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35B878DE-2DF5-454A-8087-30BA770484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E1F7A4F3-F1CD-4A9D-81ED-F0EA6A146F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B7AAEB-B226-42FC-8979-65CE7B1AF13A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D8DB6-3615-4BCE-B3B7-8039D5CFA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FD18B-DA72-4A20-A221-E6EE066514F9}" type="datetimeFigureOut">
              <a:rPr lang="en-US"/>
              <a:pPr>
                <a:defRPr/>
              </a:pPr>
              <a:t>11/4/2025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25E23-1C5D-4E88-A709-9EC9A70C8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CFDA3-29A6-4204-B4D7-1DC89CFEB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AFAB2-74AB-49DB-AF60-5AC1D83B7FB6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8007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62252-F3D3-4BD2-8076-16ECF7C0F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CC7E8-5F0B-49D9-ABF0-6DF06E3A0777}" type="datetimeFigureOut">
              <a:rPr lang="en-US"/>
              <a:pPr>
                <a:defRPr/>
              </a:pPr>
              <a:t>11/4/2025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0320F-8345-45C9-9E33-E38C76E1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6341D-4F1D-4911-9FF6-341DBD27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BCE79-451F-4710-906C-49EB3FE2FB3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4151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C4CB4-3C1F-4AF7-81F2-A36F4265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8EE9-87DA-4BC1-9DE0-242D5D01FBB9}" type="datetimeFigureOut">
              <a:rPr lang="en-US"/>
              <a:pPr>
                <a:defRPr/>
              </a:pPr>
              <a:t>11/4/2025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7987E-A947-4CB6-B073-AE015EC0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A1A32-B988-4988-8CA7-C32CCC85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3D431-0F68-4627-BB60-79A3FFDB9F9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2235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E41C7-17F6-41D7-9673-0A9E2E4C8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3FE4E-32C8-451F-BD08-78F16C155A36}" type="datetimeFigureOut">
              <a:rPr lang="en-US"/>
              <a:pPr>
                <a:defRPr/>
              </a:pPr>
              <a:t>11/4/2025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8D3A4-BB96-424A-9A76-144C66E5E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257D3-6072-4470-B48F-06C8785C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5CDBD-F2FA-44C4-B6BF-76222F0BFEA9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8521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3C527-1A4B-4354-B0E1-889D97937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D1405-98A9-4890-AF13-74667C02F05F}" type="datetimeFigureOut">
              <a:rPr lang="en-US"/>
              <a:pPr>
                <a:defRPr/>
              </a:pPr>
              <a:t>11/4/2025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99287-C5D0-4844-ABA3-B7B4C0C56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E9431-4406-4A8C-A604-07F02B27A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C0443-DDA6-4D81-8A92-FAE30BC3239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8519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EBE244-72B8-42EF-913E-62C0D914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75DB5-0925-4273-A5EC-14628B231CA3}" type="datetimeFigureOut">
              <a:rPr lang="en-US"/>
              <a:pPr>
                <a:defRPr/>
              </a:pPr>
              <a:t>11/4/2025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00198F-8420-4388-8B27-E9DE9716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365EC5-FCC2-483A-9C12-4C70E08A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A20B3-18D1-4A3F-8BBB-21B0C80BFC1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2868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5DDA35-6E31-4656-AA82-E80DBDCCD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4AEFE-D524-421C-A037-74788994137C}" type="datetimeFigureOut">
              <a:rPr lang="en-US"/>
              <a:pPr>
                <a:defRPr/>
              </a:pPr>
              <a:t>11/4/2025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1E99D6-4EE7-45D9-A739-B904523DA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0C295B-C6CE-49BF-BB2C-7EEA04F7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E2DDD-2AF6-4CB4-BC33-B0EB77C8273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5755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6DC12AC-4F46-4F7A-8ACA-65DBC67E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C472-5C78-4E0C-A8FF-9D10817CB872}" type="datetimeFigureOut">
              <a:rPr lang="en-US"/>
              <a:pPr>
                <a:defRPr/>
              </a:pPr>
              <a:t>11/4/2025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F085B6-30E0-4D43-8F1F-DDA84FA63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5F0415-2A16-4801-892C-020C7248A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EA751-80B1-4FD3-BA69-EDF15C19306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3376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83BC6AC-191E-4DF3-8FAB-D8BB65F03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43599-727D-439E-81E8-7E9FE697B614}" type="datetimeFigureOut">
              <a:rPr lang="en-US"/>
              <a:pPr>
                <a:defRPr/>
              </a:pPr>
              <a:t>11/4/2025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321A25-77C6-4034-9A71-D9B81708D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041F57B-0CED-4720-9644-3F792BD18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A2858-8CF4-4A75-B12D-472875216B43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1452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F78E60-1A50-4ED1-8A04-D56763A7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BA922-5DAB-4555-B1CE-6DE44D802638}" type="datetimeFigureOut">
              <a:rPr lang="en-US"/>
              <a:pPr>
                <a:defRPr/>
              </a:pPr>
              <a:t>11/4/2025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7D6275-BE54-421F-9DF7-382BC5FE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7E8EA4-5929-4F44-95D6-3CF50371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3C60E-38EB-4EDE-9DB1-AF5793F1D0A9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2008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F6A87C-68E1-42F8-A865-6C2A9CDC0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B5AD-AC64-4550-AB1D-02022222210F}" type="datetimeFigureOut">
              <a:rPr lang="en-US"/>
              <a:pPr>
                <a:defRPr/>
              </a:pPr>
              <a:t>11/4/2025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321CA4-DEA8-474B-AC00-186120F1C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4752EB-AF84-4ACD-8B9C-D89E8749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ACFED-E6FA-495E-AA6F-D430D5F5A449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0223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5464DDA-657B-4F28-994B-2CE272B9E2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34C4D9A-AE7E-4DEE-9802-575129F0A4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E907D-08F8-4E52-9634-822C903B5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7BAC69-1894-44A5-9C87-2191B7546588}" type="datetimeFigureOut">
              <a:rPr lang="en-US"/>
              <a:pPr>
                <a:defRPr/>
              </a:pPr>
              <a:t>11/4/2025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FEFA9-E2E3-4374-B88D-F1D7967C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F5CB2-952D-4BB8-A5FD-C8C58860E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138DD84-221D-4C93-88D7-646A845035E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5" name="Rectangle 3104">
            <a:extLst>
              <a:ext uri="{FF2B5EF4-FFF2-40B4-BE49-F238E27FC236}">
                <a16:creationId xmlns:a16="http://schemas.microsoft.com/office/drawing/2014/main" id="{75CC5FF6-C911-4883-B5F7-F5F3E29A8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7" name="Rectangle 3106">
            <a:extLst>
              <a:ext uri="{FF2B5EF4-FFF2-40B4-BE49-F238E27FC236}">
                <a16:creationId xmlns:a16="http://schemas.microsoft.com/office/drawing/2014/main" id="{84E2200F-ED39-40A1-A6F7-65A45ED6D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13" name="Group 3112">
            <a:extLst>
              <a:ext uri="{FF2B5EF4-FFF2-40B4-BE49-F238E27FC236}">
                <a16:creationId xmlns:a16="http://schemas.microsoft.com/office/drawing/2014/main" id="{A4DC59FE-95C7-4792-8613-8387631B1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3099" name="Oval 3098">
              <a:extLst>
                <a:ext uri="{FF2B5EF4-FFF2-40B4-BE49-F238E27FC236}">
                  <a16:creationId xmlns:a16="http://schemas.microsoft.com/office/drawing/2014/main" id="{185A6740-C8AC-4AF4-8DED-DF2AE7C5C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5" name="Oval 3114">
              <a:extLst>
                <a:ext uri="{FF2B5EF4-FFF2-40B4-BE49-F238E27FC236}">
                  <a16:creationId xmlns:a16="http://schemas.microsoft.com/office/drawing/2014/main" id="{B0287ED7-11F5-4988-9536-ED300C63D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1" name="Oval 3100">
              <a:extLst>
                <a:ext uri="{FF2B5EF4-FFF2-40B4-BE49-F238E27FC236}">
                  <a16:creationId xmlns:a16="http://schemas.microsoft.com/office/drawing/2014/main" id="{6F435B82-54F0-40A8-98AC-308BBE400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1" name="Oval 3120">
              <a:extLst>
                <a:ext uri="{FF2B5EF4-FFF2-40B4-BE49-F238E27FC236}">
                  <a16:creationId xmlns:a16="http://schemas.microsoft.com/office/drawing/2014/main" id="{63E91545-5C3B-46A8-84FE-3866AC17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03" name="Oval 3102">
              <a:extLst>
                <a:ext uri="{FF2B5EF4-FFF2-40B4-BE49-F238E27FC236}">
                  <a16:creationId xmlns:a16="http://schemas.microsoft.com/office/drawing/2014/main" id="{8E118785-E32F-4098-BA19-715FB4D32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4" name="Oval 3103">
              <a:extLst>
                <a:ext uri="{FF2B5EF4-FFF2-40B4-BE49-F238E27FC236}">
                  <a16:creationId xmlns:a16="http://schemas.microsoft.com/office/drawing/2014/main" id="{218661B7-47E9-4CFA-9D23-D94826CD7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06" name="Rectangle 3105">
            <a:extLst>
              <a:ext uri="{FF2B5EF4-FFF2-40B4-BE49-F238E27FC236}">
                <a16:creationId xmlns:a16="http://schemas.microsoft.com/office/drawing/2014/main" id="{B163B796-84D7-4069-93D0-7A496A03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08" name="Group 3107">
            <a:extLst>
              <a:ext uri="{FF2B5EF4-FFF2-40B4-BE49-F238E27FC236}">
                <a16:creationId xmlns:a16="http://schemas.microsoft.com/office/drawing/2014/main" id="{87A77F8F-E829-4314-9F44-36169F754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3109" name="Straight Connector 3108">
              <a:extLst>
                <a:ext uri="{FF2B5EF4-FFF2-40B4-BE49-F238E27FC236}">
                  <a16:creationId xmlns:a16="http://schemas.microsoft.com/office/drawing/2014/main" id="{E8D18253-A2A5-4168-A077-5A4A9C532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0" name="Straight Connector 3109">
              <a:extLst>
                <a:ext uri="{FF2B5EF4-FFF2-40B4-BE49-F238E27FC236}">
                  <a16:creationId xmlns:a16="http://schemas.microsoft.com/office/drawing/2014/main" id="{6DAC9C54-D328-4591-AE19-1C4E335C7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1" name="Straight Connector 3110">
              <a:extLst>
                <a:ext uri="{FF2B5EF4-FFF2-40B4-BE49-F238E27FC236}">
                  <a16:creationId xmlns:a16="http://schemas.microsoft.com/office/drawing/2014/main" id="{A74A6996-7D92-4A5D-B88C-3B3E56C69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2" name="Straight Connector 3111">
              <a:extLst>
                <a:ext uri="{FF2B5EF4-FFF2-40B4-BE49-F238E27FC236}">
                  <a16:creationId xmlns:a16="http://schemas.microsoft.com/office/drawing/2014/main" id="{D0F18B95-9F0D-423C-9242-0FBEC7276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14" name="Rectangle 3113">
            <a:extLst>
              <a:ext uri="{FF2B5EF4-FFF2-40B4-BE49-F238E27FC236}">
                <a16:creationId xmlns:a16="http://schemas.microsoft.com/office/drawing/2014/main" id="{A4AE5E3E-9489-4D5A-A458-72C3E481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16" name="Group 3115">
            <a:extLst>
              <a:ext uri="{FF2B5EF4-FFF2-40B4-BE49-F238E27FC236}">
                <a16:creationId xmlns:a16="http://schemas.microsoft.com/office/drawing/2014/main" id="{0E88FC08-D56F-45D4-AC54-B89F64697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117" name="Straight Connector 3116">
              <a:extLst>
                <a:ext uri="{FF2B5EF4-FFF2-40B4-BE49-F238E27FC236}">
                  <a16:creationId xmlns:a16="http://schemas.microsoft.com/office/drawing/2014/main" id="{DA9CDF2D-7A78-4571-B1C1-857192D4A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8" name="Straight Connector 3117">
              <a:extLst>
                <a:ext uri="{FF2B5EF4-FFF2-40B4-BE49-F238E27FC236}">
                  <a16:creationId xmlns:a16="http://schemas.microsoft.com/office/drawing/2014/main" id="{2E46C3A6-A8E2-4FBB-B6F8-FBEA0D905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9" name="Straight Connector 3118">
              <a:extLst>
                <a:ext uri="{FF2B5EF4-FFF2-40B4-BE49-F238E27FC236}">
                  <a16:creationId xmlns:a16="http://schemas.microsoft.com/office/drawing/2014/main" id="{BD35E17C-3C3F-401E-875C-1BA82BBA5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0" name="Straight Connector 3119">
              <a:extLst>
                <a:ext uri="{FF2B5EF4-FFF2-40B4-BE49-F238E27FC236}">
                  <a16:creationId xmlns:a16="http://schemas.microsoft.com/office/drawing/2014/main" id="{88C01EF9-F43C-4B12-BBF9-A20421C75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73101554-C4D5-42A6-8D24-7D3DC2B01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230" y="3447101"/>
            <a:ext cx="4421294" cy="2682406"/>
          </a:xfrm>
          <a:noFill/>
        </p:spPr>
        <p:txBody>
          <a:bodyPr rtlCol="0" anchor="t">
            <a:norm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GB" sz="2700">
              <a:solidFill>
                <a:schemeClr val="bg1"/>
              </a:solidFill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kumimoji="0" lang="en-GB" sz="2700" b="1" i="0" u="none" strike="noStrike" kern="1200" cap="none" spc="-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SEAG Entrance Assessment 2025</a:t>
            </a:r>
            <a:br>
              <a:rPr kumimoji="0" lang="en-GB" sz="2700" b="1" i="0" u="none" strike="noStrike" kern="1200" cap="none" spc="-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GB" sz="2700" b="1" i="0" u="none" strike="noStrike" kern="1200" cap="none" spc="-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Familiarisation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GB" sz="2700" b="1" spc="-50">
              <a:solidFill>
                <a:schemeClr val="bg1"/>
              </a:solidFill>
              <a:latin typeface="Calibri Light" panose="020F0302020204030204"/>
              <a:ea typeface="+mj-ea"/>
              <a:cs typeface="+mj-cs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GB" sz="2700" b="1" spc="-50">
              <a:solidFill>
                <a:schemeClr val="bg1"/>
              </a:solidFill>
              <a:latin typeface="Calibri Light" panose="020F0302020204030204"/>
              <a:ea typeface="+mj-ea"/>
              <a:cs typeface="+mj-cs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7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Principal: Dr A Donnelly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66EFA6-8A05-E095-D5F2-BC06A60DA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" r="1856"/>
          <a:stretch>
            <a:fillRect/>
          </a:stretch>
        </p:blipFill>
        <p:spPr>
          <a:xfrm>
            <a:off x="5096979" y="969893"/>
            <a:ext cx="3513583" cy="4684777"/>
          </a:xfrm>
          <a:prstGeom prst="rect">
            <a:avLst/>
          </a:prstGeom>
        </p:spPr>
      </p:pic>
      <p:grpSp>
        <p:nvGrpSpPr>
          <p:cNvPr id="3122" name="Group 3121">
            <a:extLst>
              <a:ext uri="{FF2B5EF4-FFF2-40B4-BE49-F238E27FC236}">
                <a16:creationId xmlns:a16="http://schemas.microsoft.com/office/drawing/2014/main" id="{B138BDDD-D054-4F0A-BB1F-9D016848D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981884" y="1169749"/>
            <a:ext cx="304800" cy="322326"/>
            <a:chOff x="215328" y="-46937"/>
            <a:chExt cx="304800" cy="2773841"/>
          </a:xfrm>
        </p:grpSpPr>
        <p:cxnSp>
          <p:nvCxnSpPr>
            <p:cNvPr id="3123" name="Straight Connector 3122">
              <a:extLst>
                <a:ext uri="{FF2B5EF4-FFF2-40B4-BE49-F238E27FC236}">
                  <a16:creationId xmlns:a16="http://schemas.microsoft.com/office/drawing/2014/main" id="{3CB9B538-BCFF-41C2-87A8-28853C399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4" name="Straight Connector 3123">
              <a:extLst>
                <a:ext uri="{FF2B5EF4-FFF2-40B4-BE49-F238E27FC236}">
                  <a16:creationId xmlns:a16="http://schemas.microsoft.com/office/drawing/2014/main" id="{DD34C8C8-72AB-40F5-87DE-E7AE196F7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5" name="Straight Connector 3124">
              <a:extLst>
                <a:ext uri="{FF2B5EF4-FFF2-40B4-BE49-F238E27FC236}">
                  <a16:creationId xmlns:a16="http://schemas.microsoft.com/office/drawing/2014/main" id="{9DA1E9C3-A70A-49DD-AD8F-5E768B24F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6" name="Straight Connector 3125">
              <a:extLst>
                <a:ext uri="{FF2B5EF4-FFF2-40B4-BE49-F238E27FC236}">
                  <a16:creationId xmlns:a16="http://schemas.microsoft.com/office/drawing/2014/main" id="{BC92A81C-B9D6-4A1C-BE78-377104DBE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4951C65D-1D6B-4AA6-9016-D0293380A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6072187"/>
          </a:xfrm>
          <a:solidFill>
            <a:srgbClr val="002060"/>
          </a:solidFill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None/>
            </a:pPr>
            <a:endParaRPr lang="en-GB" alt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will be a clock at the front of the room.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Pupils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are told the start time and finishing time.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Invigilator will advise all pupils about the time: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- when they are about halfway through;	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- when they have about 20 minutes left;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- when they have about 10 minutes left.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After 60* minutes, pupils will be told to stop, put their pencils down and not to talk.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 Timings will differ for pupils with extra time allowed.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GB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15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4A296C9-2F48-4FB7-853D-8E86E640A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DAY(S)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C893EE8C-6288-48B5-A938-155B604DF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72063"/>
          </a:xfrm>
          <a:solidFill>
            <a:srgbClr val="002060"/>
          </a:solidFill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Schedule for each day: 15 and 22 November 2025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CC47BA-DE2C-1F82-6F47-1FEA5A593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169832"/>
              </p:ext>
            </p:extLst>
          </p:nvPr>
        </p:nvGraphicFramePr>
        <p:xfrm>
          <a:off x="1115616" y="2060848"/>
          <a:ext cx="7128792" cy="4004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1732296475"/>
                    </a:ext>
                  </a:extLst>
                </a:gridCol>
                <a:gridCol w="2033900">
                  <a:extLst>
                    <a:ext uri="{9D8B030D-6E8A-4147-A177-3AD203B41FA5}">
                      <a16:colId xmlns:a16="http://schemas.microsoft.com/office/drawing/2014/main" val="2521495259"/>
                    </a:ext>
                  </a:extLst>
                </a:gridCol>
                <a:gridCol w="54332">
                  <a:extLst>
                    <a:ext uri="{9D8B030D-6E8A-4147-A177-3AD203B41FA5}">
                      <a16:colId xmlns:a16="http://schemas.microsoft.com/office/drawing/2014/main" val="1787814073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062745083"/>
                    </a:ext>
                  </a:extLst>
                </a:gridCol>
              </a:tblGrid>
              <a:tr h="602088">
                <a:tc>
                  <a:txBody>
                    <a:bodyPr/>
                    <a:lstStyle/>
                    <a:p>
                      <a:pPr marL="67945" marR="324485" hangingPunct="0">
                        <a:lnSpc>
                          <a:spcPts val="135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Procedure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"/>
                        </a:spcBef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Normal Timings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/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"/>
                        </a:spcBef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Additional Time Pupils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428324"/>
                  </a:ext>
                </a:extLst>
              </a:tr>
              <a:tr h="883242">
                <a:tc>
                  <a:txBody>
                    <a:bodyPr/>
                    <a:lstStyle/>
                    <a:p>
                      <a:pPr marL="67945" marR="324485" algn="l" hangingPunct="0">
                        <a:lnSpc>
                          <a:spcPts val="135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 marR="324485" algn="l" hangingPunct="0">
                        <a:lnSpc>
                          <a:spcPts val="135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Children are settled in their assessment location</a:t>
                      </a:r>
                    </a:p>
                    <a:p>
                      <a:pPr marL="67945" marR="324485" algn="l" hangingPunct="0">
                        <a:lnSpc>
                          <a:spcPts val="135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"/>
                        </a:spcBef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09.40 - 10.00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"/>
                        </a:spcBef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09.40 - 10.00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5497624"/>
                  </a:ext>
                </a:extLst>
              </a:tr>
              <a:tr h="804129">
                <a:tc>
                  <a:txBody>
                    <a:bodyPr/>
                    <a:lstStyle/>
                    <a:p>
                      <a:pPr marL="67945" algn="l" hangingPunct="0">
                        <a:lnSpc>
                          <a:spcPts val="1275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 algn="l" hangingPunct="0">
                        <a:lnSpc>
                          <a:spcPts val="1275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Preamble + Practice Test</a:t>
                      </a:r>
                    </a:p>
                    <a:p>
                      <a:pPr marL="67945" algn="l" hangingPunct="0">
                        <a:lnSpc>
                          <a:spcPts val="1275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 algn="l" hangingPunct="0">
                        <a:lnSpc>
                          <a:spcPts val="1275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hangingPunct="0">
                        <a:lnSpc>
                          <a:spcPts val="1275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10.00 - 10.15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120" algn="ctr" hangingPunct="0">
                        <a:lnSpc>
                          <a:spcPts val="1275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10.00 - 10.15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5085381"/>
                  </a:ext>
                </a:extLst>
              </a:tr>
              <a:tr h="804129">
                <a:tc>
                  <a:txBody>
                    <a:bodyPr/>
                    <a:lstStyle/>
                    <a:p>
                      <a:pPr marL="67945" algn="l" hangingPunct="0">
                        <a:lnSpc>
                          <a:spcPts val="1275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 algn="l" hangingPunct="0">
                        <a:lnSpc>
                          <a:spcPts val="1275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Main Test</a:t>
                      </a:r>
                    </a:p>
                    <a:p>
                      <a:pPr marL="67945" algn="l" hangingPunct="0">
                        <a:lnSpc>
                          <a:spcPts val="1275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 algn="l" hangingPunct="0">
                        <a:lnSpc>
                          <a:spcPts val="1275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hangingPunct="0">
                        <a:lnSpc>
                          <a:spcPts val="1275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10.15 - 11.15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120" algn="ctr" hangingPunct="0">
                        <a:lnSpc>
                          <a:spcPts val="1275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10.15 - 11.30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2531476"/>
                  </a:ext>
                </a:extLst>
              </a:tr>
              <a:tr h="910759">
                <a:tc>
                  <a:txBody>
                    <a:bodyPr/>
                    <a:lstStyle/>
                    <a:p>
                      <a:pPr marL="67945" marR="324485" algn="l" hangingPunct="0">
                        <a:lnSpc>
                          <a:spcPts val="135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 marR="324485" algn="l" hangingPunct="0">
                        <a:lnSpc>
                          <a:spcPts val="135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Children escorted from their location in phased manner</a:t>
                      </a:r>
                    </a:p>
                    <a:p>
                      <a:pPr marL="67945" marR="324485" algn="l" hangingPunct="0">
                        <a:lnSpc>
                          <a:spcPts val="135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"/>
                        </a:spcBef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11.15 - 11.35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"/>
                        </a:spcBef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11.30 - 11.45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829603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1761336-D43D-AEE9-A8A9-A723D9E56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5" r="45678"/>
          <a:stretch/>
        </p:blipFill>
        <p:spPr>
          <a:xfrm rot="5400000">
            <a:off x="2344720" y="163"/>
            <a:ext cx="4454559" cy="7200799"/>
          </a:xfrm>
          <a:prstGeom prst="rect">
            <a:avLst/>
          </a:prstGeom>
        </p:spPr>
      </p:pic>
      <p:sp>
        <p:nvSpPr>
          <p:cNvPr id="7170" name="Title 1">
            <a:extLst>
              <a:ext uri="{FF2B5EF4-FFF2-40B4-BE49-F238E27FC236}">
                <a16:creationId xmlns:a16="http://schemas.microsoft.com/office/drawing/2014/main" id="{587F23D1-0117-4D91-A706-04A4EF198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425575"/>
          </a:xfrm>
        </p:spPr>
        <p:txBody>
          <a:bodyPr/>
          <a:lstStyle/>
          <a:p>
            <a:pPr eaLnBrk="1" hangingPunct="1"/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will be on hand to collect the children from you when you drop them off at the school foyer.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C6A8600-9143-49D7-82FA-60377B4690AA}"/>
              </a:ext>
            </a:extLst>
          </p:cNvPr>
          <p:cNvSpPr/>
          <p:nvPr/>
        </p:nvSpPr>
        <p:spPr>
          <a:xfrm>
            <a:off x="2375416" y="5979749"/>
            <a:ext cx="4897222" cy="738234"/>
          </a:xfrm>
          <a:prstGeom prst="roundRect">
            <a:avLst>
              <a:gd name="adj" fmla="val 34241"/>
            </a:avLst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548D2742-9B56-48FB-9C53-B5C50BD3D19F}"/>
              </a:ext>
            </a:extLst>
          </p:cNvPr>
          <p:cNvSpPr txBox="1">
            <a:spLocks/>
          </p:cNvSpPr>
          <p:nvPr/>
        </p:nvSpPr>
        <p:spPr bwMode="auto">
          <a:xfrm>
            <a:off x="2322233" y="5592097"/>
            <a:ext cx="453821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Parking as directed by Caretakers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38AAF44-B201-41AC-9430-86B3C5528A3D}"/>
              </a:ext>
            </a:extLst>
          </p:cNvPr>
          <p:cNvCxnSpPr>
            <a:cxnSpLocks/>
          </p:cNvCxnSpPr>
          <p:nvPr/>
        </p:nvCxnSpPr>
        <p:spPr>
          <a:xfrm flipV="1">
            <a:off x="6588224" y="4927346"/>
            <a:ext cx="684414" cy="10206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D86575-3156-1043-AC09-61D3440810A1}"/>
              </a:ext>
            </a:extLst>
          </p:cNvPr>
          <p:cNvSpPr/>
          <p:nvPr/>
        </p:nvSpPr>
        <p:spPr>
          <a:xfrm rot="18951909">
            <a:off x="7331047" y="3983792"/>
            <a:ext cx="607873" cy="2147030"/>
          </a:xfrm>
          <a:prstGeom prst="roundRect">
            <a:avLst/>
          </a:prstGeom>
          <a:solidFill>
            <a:srgbClr val="FFFE5C">
              <a:alpha val="2392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4951C65D-1D6B-4AA6-9016-D0293380A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6072187"/>
          </a:xfrm>
          <a:solidFill>
            <a:srgbClr val="002060"/>
          </a:solidFill>
        </p:spPr>
        <p:txBody>
          <a:bodyPr/>
          <a:lstStyle/>
          <a:p>
            <a:pPr marL="0" indent="0" eaLnBrk="1" hangingPunct="1">
              <a:buNone/>
            </a:pPr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child should arrive at the Entrance Assessment Centre between 9:30 am and 9:40 am on Saturday 15 November 2025 and on Saturday 22 November 2025. </a:t>
            </a:r>
          </a:p>
          <a:p>
            <a:pPr eaLnBrk="1" hangingPunct="1"/>
            <a:endParaRPr lang="en-GB" alt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leave your child outside the reception where staff will be on hand to guide the children to their rooms. </a:t>
            </a:r>
          </a:p>
          <a:p>
            <a:pPr eaLnBrk="1" hangingPunct="1"/>
            <a:endParaRPr lang="en-GB" alt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child may be collected after the Assessment at 11:30 am on Saturday 15 November 2025 and at the same time on Saturday 22 November 2025.</a:t>
            </a:r>
          </a:p>
          <a:p>
            <a:pPr eaLnBrk="1" hangingPunct="1"/>
            <a:endParaRPr lang="en-GB" alt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collect your child at the reception area where they were dropped off.</a:t>
            </a:r>
          </a:p>
          <a:p>
            <a:pPr eaLnBrk="1" hangingPunct="1"/>
            <a:endParaRPr lang="en-GB" alt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note that parents should not proceed beyond this point and that noise levels should be kept low.</a:t>
            </a:r>
          </a:p>
          <a:p>
            <a:pPr marL="0" indent="0" eaLnBrk="1" hangingPunct="1">
              <a:buNone/>
            </a:pPr>
            <a:endParaRPr lang="en-GB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49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0321D20-23BF-490B-9CA9-FA9D64D0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DATES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2C1FCBBF-D41A-4F4B-AC51-DD921F932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96975"/>
            <a:ext cx="8353425" cy="5303838"/>
          </a:xfrm>
          <a:solidFill>
            <a:srgbClr val="002060"/>
          </a:solidFill>
        </p:spPr>
        <p:txBody>
          <a:bodyPr>
            <a:noAutofit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GB" alt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SEAG Assessment Dates: 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Saturday 15 November 2025 – Assessment Paper 1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Saturday 22 November 2025 – Assessment Paper 2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GB" alt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SEAG Results: Saturday 24 January 2026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GB" alt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Re-mark: 26/1/26 – 4/2/26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GB" alt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928" marR="0" lvl="0" indent="-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GB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Parents, please keep your phone close by on the two Saturday Assessment mornings AND advise the second, emergency contact to do the same.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4951C65D-1D6B-4AA6-9016-D0293380A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6072187"/>
          </a:xfrm>
          <a:solidFill>
            <a:srgbClr val="002060"/>
          </a:solidFill>
        </p:spPr>
        <p:txBody>
          <a:bodyPr/>
          <a:lstStyle/>
          <a:p>
            <a:pPr marL="0" indent="0" eaLnBrk="1" hangingPunct="1">
              <a:buNone/>
            </a:pPr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Day </a:t>
            </a: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on </a:t>
            </a: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Saturday 17 January 2026 </a:t>
            </a: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9:30 am to 1:00 pm.</a:t>
            </a:r>
          </a:p>
          <a:p>
            <a:pPr marL="0" indent="0" eaLnBrk="1" hangingPunct="1">
              <a:buNone/>
            </a:pPr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have any queries regarding entrance criteria, ring me.</a:t>
            </a:r>
          </a:p>
          <a:p>
            <a:pPr marL="0" indent="0" eaLnBrk="1" hangingPunct="1">
              <a:buNone/>
            </a:pPr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a family school, but we do take in new families every year.</a:t>
            </a:r>
          </a:p>
          <a:p>
            <a:pPr marL="0" indent="0" eaLnBrk="1" hangingPunct="1">
              <a:buNone/>
            </a:pPr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Typically, more than half of our intake to Year 8 </a:t>
            </a:r>
          </a:p>
          <a:p>
            <a:pPr marL="0" indent="0" algn="ctr" eaLnBrk="1" hangingPunct="1">
              <a:buNone/>
            </a:pP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from new families.</a:t>
            </a:r>
          </a:p>
          <a:p>
            <a:pPr eaLnBrk="1" hangingPunct="1"/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GB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66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60C92F-0E07-9603-2088-FAFBB6A8D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7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D61765E1-49C5-40AF-879B-CC4D34BA3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29188"/>
          </a:xfrm>
          <a:solidFill>
            <a:srgbClr val="002060"/>
          </a:solidFill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8" indent="0">
              <a:lnSpc>
                <a:spcPct val="77000"/>
              </a:lnSpc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100000"/>
              <a:buNone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We have emailed the following documents to parents (8 October 2025):</a:t>
            </a:r>
          </a:p>
          <a:p>
            <a:pPr marL="514350" indent="-514350">
              <a:buAutoNum type="arabicParenBoth"/>
            </a:pPr>
            <a:r>
              <a:rPr lang="en-GB" sz="2400" dirty="0">
                <a:solidFill>
                  <a:schemeClr val="bg1"/>
                </a:solidFill>
              </a:rPr>
              <a:t>	“SEAG Expectations of Parents and Pupils” including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	“What if” Scenarios 2025.  </a:t>
            </a:r>
          </a:p>
          <a:p>
            <a:pPr marL="0" indent="0">
              <a:buNone/>
            </a:pPr>
            <a:endParaRPr lang="en-GB" sz="700" dirty="0">
              <a:solidFill>
                <a:schemeClr val="bg1"/>
              </a:solidFill>
            </a:endParaRPr>
          </a:p>
          <a:p>
            <a:pPr marL="457200" indent="-457200">
              <a:buAutoNum type="arabicParenBoth" startAt="2"/>
            </a:pPr>
            <a:r>
              <a:rPr lang="en-GB" sz="2400" dirty="0">
                <a:solidFill>
                  <a:schemeClr val="bg1"/>
                </a:solidFill>
              </a:rPr>
              <a:t>	“FAQs for parents whose Children will sit the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 	SEAG Entrance Assessment 2025”.</a:t>
            </a:r>
          </a:p>
          <a:p>
            <a:pPr marL="0" indent="0">
              <a:buNone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2800" b="1" u="sng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will email parents with information on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drop-off / pick-up times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u="sng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and arrangements for the day.</a:t>
            </a:r>
            <a:r>
              <a:rPr lang="en-GB" sz="2400" b="1" u="sng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lvl="8" indent="0">
              <a:lnSpc>
                <a:spcPct val="77000"/>
              </a:lnSpc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SzPct val="100000"/>
              <a:buNone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01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D61765E1-49C5-40AF-879B-CC4D34BA3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29188"/>
          </a:xfrm>
          <a:solidFill>
            <a:srgbClr val="002060"/>
          </a:solidFill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indent="-342900" algn="ctr"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/>
              <a:defRPr/>
            </a:pP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Pupil Cards are available for download on the SEAG website.</a:t>
            </a:r>
          </a:p>
        </p:txBody>
      </p:sp>
    </p:spTree>
    <p:extLst>
      <p:ext uri="{BB962C8B-B14F-4D97-AF65-F5344CB8AC3E}">
        <p14:creationId xmlns:p14="http://schemas.microsoft.com/office/powerpoint/2010/main" val="5769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D61765E1-49C5-40AF-879B-CC4D34BA3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29188"/>
          </a:xfrm>
          <a:solidFill>
            <a:srgbClr val="002060"/>
          </a:solidFill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just another school day,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wear your school uniform,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helps to get you in the right frame of mind.</a:t>
            </a:r>
          </a:p>
        </p:txBody>
      </p:sp>
    </p:spTree>
    <p:extLst>
      <p:ext uri="{BB962C8B-B14F-4D97-AF65-F5344CB8AC3E}">
        <p14:creationId xmlns:p14="http://schemas.microsoft.com/office/powerpoint/2010/main" val="343615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4951C65D-1D6B-4AA6-9016-D0293380A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6072187"/>
          </a:xfrm>
          <a:solidFill>
            <a:srgbClr val="002060"/>
          </a:solidFill>
        </p:spPr>
        <p:txBody>
          <a:bodyPr/>
          <a:lstStyle/>
          <a:p>
            <a:pPr marL="0" indent="0" eaLnBrk="1" hangingPunct="1">
              <a:buNone/>
            </a:pPr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the Assessments in classrooms, supervised by our staff, and in each room we have up to 20 pupils.</a:t>
            </a:r>
          </a:p>
          <a:p>
            <a:pPr marL="0" indent="0" eaLnBrk="1" hangingPunct="1">
              <a:buNone/>
            </a:pPr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look after everybody from when your parents arrive with you until they pick you up again.</a:t>
            </a:r>
          </a:p>
          <a:p>
            <a:pPr marL="0" indent="0" eaLnBrk="1" hangingPunct="1">
              <a:buNone/>
            </a:pPr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have a lot of friendly faces about to take care of you: teachers, learning support and student prefects.</a:t>
            </a:r>
          </a:p>
          <a:p>
            <a:pPr eaLnBrk="1" hangingPunct="1"/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cannot get lost on the morning – we have so many people here to look after you – no need to worry, there will always be someone there to help you out.</a:t>
            </a:r>
          </a:p>
          <a:p>
            <a:pPr marL="0" indent="0" eaLnBrk="1" hangingPunct="1">
              <a:buNone/>
            </a:pPr>
            <a:endParaRPr lang="en-GB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9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1761336-D43D-AEE9-A8A9-A723D9E56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5" r="45678"/>
          <a:stretch/>
        </p:blipFill>
        <p:spPr>
          <a:xfrm rot="5400000">
            <a:off x="2344720" y="163"/>
            <a:ext cx="4454559" cy="7200799"/>
          </a:xfrm>
          <a:prstGeom prst="rect">
            <a:avLst/>
          </a:prstGeom>
        </p:spPr>
      </p:pic>
      <p:sp>
        <p:nvSpPr>
          <p:cNvPr id="7170" name="Title 1">
            <a:extLst>
              <a:ext uri="{FF2B5EF4-FFF2-40B4-BE49-F238E27FC236}">
                <a16:creationId xmlns:a16="http://schemas.microsoft.com/office/drawing/2014/main" id="{587F23D1-0117-4D91-A706-04A4EF198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425575"/>
          </a:xfrm>
        </p:spPr>
        <p:txBody>
          <a:bodyPr/>
          <a:lstStyle/>
          <a:p>
            <a:pPr eaLnBrk="1" hangingPunct="1"/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will be on hand to collect the children from you when you drop them off at the school foyer.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C6A8600-9143-49D7-82FA-60377B4690AA}"/>
              </a:ext>
            </a:extLst>
          </p:cNvPr>
          <p:cNvSpPr/>
          <p:nvPr/>
        </p:nvSpPr>
        <p:spPr>
          <a:xfrm>
            <a:off x="2375416" y="5979749"/>
            <a:ext cx="4897222" cy="738234"/>
          </a:xfrm>
          <a:prstGeom prst="roundRect">
            <a:avLst>
              <a:gd name="adj" fmla="val 34241"/>
            </a:avLst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548D2742-9B56-48FB-9C53-B5C50BD3D19F}"/>
              </a:ext>
            </a:extLst>
          </p:cNvPr>
          <p:cNvSpPr txBox="1">
            <a:spLocks/>
          </p:cNvSpPr>
          <p:nvPr/>
        </p:nvSpPr>
        <p:spPr bwMode="auto">
          <a:xfrm>
            <a:off x="2322233" y="5592097"/>
            <a:ext cx="453821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Parking as directed by Caretakers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D86575-3156-1043-AC09-61D3440810A1}"/>
              </a:ext>
            </a:extLst>
          </p:cNvPr>
          <p:cNvSpPr/>
          <p:nvPr/>
        </p:nvSpPr>
        <p:spPr>
          <a:xfrm rot="18951909">
            <a:off x="7331047" y="3983792"/>
            <a:ext cx="607873" cy="2147030"/>
          </a:xfrm>
          <a:prstGeom prst="roundRect">
            <a:avLst/>
          </a:prstGeom>
          <a:solidFill>
            <a:srgbClr val="FFFE5C">
              <a:alpha val="23922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38AAF44-B201-41AC-9430-86B3C5528A3D}"/>
              </a:ext>
            </a:extLst>
          </p:cNvPr>
          <p:cNvCxnSpPr>
            <a:cxnSpLocks/>
          </p:cNvCxnSpPr>
          <p:nvPr/>
        </p:nvCxnSpPr>
        <p:spPr>
          <a:xfrm flipV="1">
            <a:off x="6588224" y="4927346"/>
            <a:ext cx="684414" cy="10206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452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4951C65D-1D6B-4AA6-9016-D0293380A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6072187"/>
          </a:xfrm>
          <a:solidFill>
            <a:srgbClr val="002060"/>
          </a:solidFill>
        </p:spPr>
        <p:txBody>
          <a:bodyPr/>
          <a:lstStyle/>
          <a:p>
            <a:pPr algn="just" eaLnBrk="1" hangingPunct="1"/>
            <a:endParaRPr lang="en-GB" altLang="en-US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en-GB" alt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Entrance Assessment consists of two Assessment Papers taken a week apart, 15 and 22 of November. </a:t>
            </a:r>
          </a:p>
          <a:p>
            <a:pPr marL="0" indent="0" algn="just" eaLnBrk="1" hangingPunct="1">
              <a:buNone/>
            </a:pPr>
            <a:endParaRPr lang="en-GB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en-GB" alt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sharpened HB pencils, an eraser and blank sheets of paper for “working out” will be provided.</a:t>
            </a:r>
          </a:p>
          <a:p>
            <a:pPr marL="0" indent="0" algn="just" eaLnBrk="1" hangingPunct="1">
              <a:buNone/>
            </a:pPr>
            <a:endParaRPr lang="en-GB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Highlighters are permitted but must not be used on the Answer sheet</a:t>
            </a:r>
            <a:r>
              <a:rPr lang="en-GB" alt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 eaLnBrk="1" hangingPunct="1">
              <a:buNone/>
            </a:pPr>
            <a:endParaRPr lang="en-GB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1000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Rulers*, calculators, mobile phones, earbuds, watches/ Smartwatches and other electronic devices are not permitted.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100000"/>
              <a:buFont typeface="Symbol" panose="05050102010706020507" pitchFamily="18" charset="2"/>
              <a:buChar char=""/>
              <a:tabLst/>
              <a:defRPr/>
            </a:pPr>
            <a:endParaRPr lang="en-GB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100000"/>
              <a:buFont typeface="Symbol" panose="05050102010706020507" pitchFamily="18" charset="2"/>
              <a:buChar char=""/>
              <a:tabLst/>
              <a:defRPr/>
            </a:pPr>
            <a:r>
              <a:rPr lang="en-GB" alt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will be provided, do not bring any food or drink.</a:t>
            </a:r>
          </a:p>
          <a:p>
            <a:pPr marL="0" indent="0" eaLnBrk="1" hangingPunct="1">
              <a:buNone/>
            </a:pPr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ADF170A3-898B-48C1-B7FA-EB11C6A1B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OF ASSESSMENTS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E9BB5F2D-9525-4F97-9F44-F8A248AF9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786313"/>
          </a:xfrm>
          <a:solidFill>
            <a:srgbClr val="002060"/>
          </a:solidFill>
        </p:spPr>
        <p:txBody>
          <a:bodyPr/>
          <a:lstStyle/>
          <a:p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Paper starts with a Practice section, about 15 minutes long, containing 5 English questions and 5 Maths questions.</a:t>
            </a:r>
          </a:p>
          <a:p>
            <a:pPr marL="0" indent="0">
              <a:buNone/>
            </a:pPr>
            <a:endParaRPr lang="en-GB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allows pupils time to settle and to practise answering the same types of questions as those in the Main Paper but without those questions being marked or timed.</a:t>
            </a:r>
          </a:p>
          <a:p>
            <a:pPr marL="0" indent="0">
              <a:buNone/>
            </a:pPr>
            <a:endParaRPr lang="en-GB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actual assessment, 60 minutes long, consists of an English section which has 28 questions and then a Maths section which also has 28 questions.</a:t>
            </a:r>
            <a:endParaRPr lang="en-GB" sz="23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D61765E1-49C5-40AF-879B-CC4D34BA3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29188"/>
          </a:xfrm>
          <a:solidFill>
            <a:srgbClr val="002060"/>
          </a:solidFill>
        </p:spPr>
        <p:txBody>
          <a:bodyPr/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questions in 60 minutes*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English: Q1 - Q28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Maths: Q29 - Q56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choice and free response  (see official SEAG Practice Papers 1 and 2)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quickly and carefully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time is not allowed for a toilet break. It will be allocated for sickness/distress.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391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26630</TotalTime>
  <Words>886</Words>
  <Application>Microsoft Office PowerPoint</Application>
  <PresentationFormat>On-screen Show (4:3)</PresentationFormat>
  <Paragraphs>148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People will be on hand to collect the children from you when you drop them off at the school foyer.</vt:lpstr>
      <vt:lpstr>PowerPoint Presentation</vt:lpstr>
      <vt:lpstr>DETAILS OF ASSESSMENTS</vt:lpstr>
      <vt:lpstr>PowerPoint Presentation</vt:lpstr>
      <vt:lpstr>PowerPoint Presentation</vt:lpstr>
      <vt:lpstr>ASSESSMENT DAY(S)</vt:lpstr>
      <vt:lpstr>People will be on hand to collect the children from you when you drop them off at the school foyer.</vt:lpstr>
      <vt:lpstr>PowerPoint Presentation</vt:lpstr>
      <vt:lpstr>KEY DATES</vt:lpstr>
      <vt:lpstr>PowerPoint Presentation</vt:lpstr>
      <vt:lpstr>PowerPoint Presentation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Rathmore Grammar School</dc:title>
  <dc:creator>reves686</dc:creator>
  <cp:lastModifiedBy>A Donnelly</cp:lastModifiedBy>
  <cp:revision>141</cp:revision>
  <cp:lastPrinted>2022-10-21T11:59:42Z</cp:lastPrinted>
  <dcterms:created xsi:type="dcterms:W3CDTF">2013-05-28T12:52:58Z</dcterms:created>
  <dcterms:modified xsi:type="dcterms:W3CDTF">2025-11-04T14:55:05Z</dcterms:modified>
</cp:coreProperties>
</file>